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2" r:id="rId4"/>
    <p:sldId id="261" r:id="rId5"/>
    <p:sldId id="266" r:id="rId6"/>
    <p:sldId id="273" r:id="rId7"/>
    <p:sldId id="269" r:id="rId8"/>
    <p:sldId id="274" r:id="rId9"/>
    <p:sldId id="270" r:id="rId10"/>
    <p:sldId id="265" r:id="rId11"/>
    <p:sldId id="264" r:id="rId12"/>
    <p:sldId id="271" r:id="rId13"/>
    <p:sldId id="267" r:id="rId14"/>
    <p:sldId id="275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7492FD-7AE2-4FA1-8755-10E8C883A51E}" v="21" dt="2024-04-11T00:02:08.6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13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C4392-E689-B757-5C0E-F6B60273ED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A96697-3A9C-BDE4-0ADA-ED6D321B50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5A00F-851B-E84B-C17D-71648628C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84A83-2893-10A3-945A-859EE89DA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FAEDA6-0C54-DF9E-CB17-6393CA27B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38848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8B6A9-212C-F79F-F522-698FDEC51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2EC8D2-0007-46CD-BA88-C8F72E9D9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54BA5-E492-1CFA-BB89-78C00AF4F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BE472-AA62-9A45-EC0B-AE26D3504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B6EEA-A7D4-41B9-ABF4-F219569D6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7812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5A4942-3C5A-5CDF-3615-6BB227494C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CD428-3F79-5F96-BFDD-478C511B6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7AE09-76FA-2D34-754C-538EEA537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97ABA-6E29-0CD3-62A2-CA762DFDD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9F2A9-3190-548C-1F14-AE2C808D2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73800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24113-4BEE-70A5-01BD-CBA3A9494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5CA4B-FE97-A757-2620-0ABC4A846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9C2E3-0FA8-FA57-04F0-B5AD2D2D4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7AB0E-89F4-FF89-6F98-0C593948B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06BBE-C55C-E14F-D69B-15331C9D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1568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024FA-9C5C-AF9E-94CE-395407944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8F1FC-5714-99C8-7A56-E07F03165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EDE382-D3C2-C06F-1883-B79148C67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B21BF-FFEF-0015-DC34-161D3D470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98B9E-F2F9-51C2-D957-B657355B7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15466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AFE75-E197-7E44-07A1-99DD61650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CFD22-5140-B8FD-E29E-6D07077607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99E330-89DA-8D1E-55CD-38868B076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50B4E4-3939-3A35-0A34-A103F0F92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00A1A-EBFF-0642-920F-961B577A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F6B49-F341-16BF-F774-DDA6B666A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38230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55F41-F0CB-184C-7D4A-79EE88EBF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C4508-CD27-00EB-34CB-047001A7B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B8B717-7DC0-9A98-0A19-D549733730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89A8D9-4BE1-B089-5D89-1AE31F40E5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BF3003-7352-0B62-1468-88888F6C6E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A1F546-20DB-362E-F88F-9B27AA919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7A543B-C076-5D46-7061-DC59A7EFC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F85E1F-8BF9-02C1-AE4D-A27A0F4C4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9238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55625-B58F-B9CF-D65A-81C006B46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21BB0A-7C77-50CD-78BF-3D241CC9C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83F62D-BDD0-BC9E-7852-5DEEDABC0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A306DE-55CD-2670-E2FF-0472480D0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57522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C5502-4AAB-B243-7F3D-6932B894D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65C8E3-DAB6-7D6B-4C90-3C481F6D0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721D2-7DBE-BE4D-0932-E0CEDCD6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27839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19B68-AF4E-C0B1-492C-4A38288B5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46CBE-142D-C566-80FD-A85039EBC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9DE2E-BFD5-E19C-E1EF-1EF49455F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E595DE-24B5-CD59-DD1F-63EDAADE3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175D8-A634-8BBE-C6EA-3E1A7862F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0DE47-A47A-82CD-AD6D-0430240B9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91151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4C095-2F45-6159-3B8E-695DB475F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A9B6B2-B416-FA44-0819-277996E25B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0892D7-8947-6D8C-723D-887D18783F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0B6404-4B26-A3D4-4573-75B005B93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41BD6B-D3DC-3B71-6633-D0CD049B6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36536F-31DD-229B-FA51-C377E697E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19013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024FB8-2213-AF51-0B0E-7C13DED18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2F169-7D9A-38F5-03A5-6685B4AC7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F07BE-8455-FF79-BAB0-FC1D16E5FE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A1780-8B3D-4195-B6F1-7B9AC542569A}" type="datetimeFigureOut">
              <a:rPr lang="en-NZ" smtClean="0"/>
              <a:t>8/04/2024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4AE57-4142-B945-50A8-C981511D8B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DB95B-0CBB-0272-9E04-95D7C3A28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FC607-4CF5-4A32-B185-9181BC2A0978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589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s://www.rust-lang.or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ABA25-CC58-81EA-B944-9012D3318E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043" y="710874"/>
            <a:ext cx="2990038" cy="2387600"/>
          </a:xfrm>
        </p:spPr>
        <p:txBody>
          <a:bodyPr>
            <a:normAutofit/>
          </a:bodyPr>
          <a:lstStyle/>
          <a:p>
            <a:pPr algn="l"/>
            <a:r>
              <a:rPr lang="en-NZ" sz="3200" b="1" dirty="0">
                <a:solidFill>
                  <a:schemeClr val="bg1"/>
                </a:solidFill>
                <a:latin typeface="+mn-lt"/>
              </a:rPr>
              <a:t>Learn Rust</a:t>
            </a:r>
            <a:br>
              <a:rPr lang="en-NZ" sz="3200" b="1" dirty="0">
                <a:solidFill>
                  <a:schemeClr val="bg1"/>
                </a:solidFill>
                <a:latin typeface="+mn-lt"/>
              </a:rPr>
            </a:br>
            <a:r>
              <a:rPr lang="en-NZ" sz="3200" b="1" dirty="0">
                <a:solidFill>
                  <a:schemeClr val="bg1"/>
                </a:solidFill>
                <a:latin typeface="+mn-lt"/>
              </a:rPr>
              <a:t>the Hobbes way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0B398F-ACAD-DA16-9AC2-68DD3351D4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042" y="3548772"/>
            <a:ext cx="2450237" cy="1655762"/>
          </a:xfrm>
        </p:spPr>
        <p:txBody>
          <a:bodyPr>
            <a:normAutofit/>
          </a:bodyPr>
          <a:lstStyle/>
          <a:p>
            <a:pPr algn="l"/>
            <a:r>
              <a:rPr lang="en-NZ" sz="2000" dirty="0">
                <a:solidFill>
                  <a:schemeClr val="bg1"/>
                </a:solidFill>
              </a:rPr>
              <a:t>Ivan Towlson</a:t>
            </a:r>
            <a:br>
              <a:rPr lang="en-NZ" sz="2000" dirty="0">
                <a:solidFill>
                  <a:schemeClr val="bg1"/>
                </a:solidFill>
              </a:rPr>
            </a:br>
            <a:r>
              <a:rPr lang="en-NZ" sz="2000" dirty="0" err="1">
                <a:solidFill>
                  <a:schemeClr val="bg1"/>
                </a:solidFill>
              </a:rPr>
              <a:t>Fermyon</a:t>
            </a:r>
            <a:endParaRPr lang="en-NZ" sz="2000" dirty="0">
              <a:solidFill>
                <a:schemeClr val="bg1"/>
              </a:solidFill>
            </a:endParaRPr>
          </a:p>
        </p:txBody>
      </p:sp>
      <p:pic>
        <p:nvPicPr>
          <p:cNvPr id="5" name="Picture 4" descr="A cat on a tree branch&#10;&#10;Description automatically generated">
            <a:extLst>
              <a:ext uri="{FF2B5EF4-FFF2-40B4-BE49-F238E27FC236}">
                <a16:creationId xmlns:a16="http://schemas.microsoft.com/office/drawing/2014/main" id="{86B44CE6-90DB-4807-5875-46F2C057A7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2" r="28429"/>
          <a:stretch/>
        </p:blipFill>
        <p:spPr>
          <a:xfrm rot="5400000">
            <a:off x="4227831" y="-1106169"/>
            <a:ext cx="6868419" cy="905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863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Dealing with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7"/>
            <a:ext cx="7819292" cy="3629706"/>
          </a:xfrm>
        </p:spPr>
        <p:txBody>
          <a:bodyPr>
            <a:normAutofit/>
          </a:bodyPr>
          <a:lstStyle/>
          <a:p>
            <a:r>
              <a:rPr lang="en-NZ" sz="3200" dirty="0"/>
              <a:t>Errors, results and panics</a:t>
            </a:r>
          </a:p>
          <a:p>
            <a:r>
              <a:rPr lang="en-NZ" sz="3200" dirty="0"/>
              <a:t>The try operator</a:t>
            </a:r>
          </a:p>
          <a:p>
            <a:r>
              <a:rPr lang="en-NZ" sz="3200" dirty="0"/>
              <a:t>#[must_use]</a:t>
            </a:r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8FBE0218-1125-8E55-2988-8960666ED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18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Structure, packaging and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6"/>
            <a:ext cx="7819292" cy="4196443"/>
          </a:xfrm>
        </p:spPr>
        <p:txBody>
          <a:bodyPr>
            <a:normAutofit/>
          </a:bodyPr>
          <a:lstStyle/>
          <a:p>
            <a:r>
              <a:rPr lang="en-NZ" sz="3200" dirty="0"/>
              <a:t>Crates, modules, and visibility</a:t>
            </a:r>
          </a:p>
          <a:p>
            <a:pPr lvl="1"/>
            <a:r>
              <a:rPr lang="en-NZ" sz="2800" dirty="0"/>
              <a:t>Organisational unit: modules</a:t>
            </a:r>
          </a:p>
          <a:p>
            <a:pPr lvl="1"/>
            <a:r>
              <a:rPr lang="en-NZ" sz="2800" dirty="0"/>
              <a:t>Distribution unit: crates</a:t>
            </a:r>
          </a:p>
          <a:p>
            <a:pPr lvl="1"/>
            <a:r>
              <a:rPr lang="en-NZ" sz="2800" dirty="0"/>
              <a:t>“private” vs pub(crate) vs pub</a:t>
            </a:r>
          </a:p>
          <a:p>
            <a:r>
              <a:rPr lang="en-NZ" sz="3200" dirty="0"/>
              <a:t>Crate dependencies</a:t>
            </a:r>
          </a:p>
          <a:p>
            <a:r>
              <a:rPr lang="en-NZ" sz="3200" dirty="0"/>
              <a:t>Crate features</a:t>
            </a:r>
          </a:p>
          <a:p>
            <a:r>
              <a:rPr lang="en-NZ" sz="3200" dirty="0"/>
              <a:t>crates.io</a:t>
            </a:r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55BB09A0-AD30-BCBF-2BE3-FCC51E95DF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82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Finding your way around the ecosystem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6"/>
            <a:ext cx="7819292" cy="4196443"/>
          </a:xfrm>
        </p:spPr>
        <p:txBody>
          <a:bodyPr>
            <a:normAutofit/>
          </a:bodyPr>
          <a:lstStyle/>
          <a:p>
            <a:r>
              <a:rPr lang="en-NZ" sz="3200" dirty="0"/>
              <a:t>crates.io and docs.rs</a:t>
            </a:r>
          </a:p>
          <a:p>
            <a:r>
              <a:rPr lang="en-NZ" sz="3200" dirty="0"/>
              <a:t>A few libraries you might need / meet:</a:t>
            </a:r>
          </a:p>
          <a:p>
            <a:pPr lvl="1"/>
            <a:r>
              <a:rPr lang="en-NZ" sz="2800" dirty="0"/>
              <a:t>Infrastructure: </a:t>
            </a:r>
            <a:r>
              <a:rPr lang="en-NZ" sz="2800" dirty="0" err="1"/>
              <a:t>serde</a:t>
            </a:r>
            <a:r>
              <a:rPr lang="en-NZ" sz="2800" dirty="0"/>
              <a:t>, </a:t>
            </a:r>
            <a:r>
              <a:rPr lang="en-NZ" sz="2800" dirty="0" err="1"/>
              <a:t>tokio</a:t>
            </a:r>
            <a:endParaRPr lang="en-NZ" sz="2800" dirty="0"/>
          </a:p>
          <a:p>
            <a:pPr lvl="1"/>
            <a:r>
              <a:rPr lang="en-NZ" sz="2800" dirty="0"/>
              <a:t>Errors: anyhow, </a:t>
            </a:r>
            <a:r>
              <a:rPr lang="en-NZ" sz="2800" dirty="0" err="1"/>
              <a:t>thiserror</a:t>
            </a:r>
            <a:endParaRPr lang="en-NZ" sz="2800" dirty="0"/>
          </a:p>
          <a:p>
            <a:pPr lvl="1"/>
            <a:r>
              <a:rPr lang="en-NZ" sz="2800" dirty="0"/>
              <a:t>Utility: rand, </a:t>
            </a:r>
            <a:r>
              <a:rPr lang="en-NZ" sz="2800" dirty="0" err="1"/>
              <a:t>url</a:t>
            </a:r>
            <a:endParaRPr lang="en-NZ" sz="2800" dirty="0"/>
          </a:p>
          <a:p>
            <a:pPr lvl="1"/>
            <a:r>
              <a:rPr lang="en-NZ" sz="2800" dirty="0"/>
              <a:t>Command line: clap</a:t>
            </a:r>
          </a:p>
          <a:p>
            <a:pPr lvl="1"/>
            <a:r>
              <a:rPr lang="en-NZ" sz="2800" dirty="0"/>
              <a:t>Web protocol: hyper / </a:t>
            </a:r>
            <a:r>
              <a:rPr lang="en-NZ" sz="2800" dirty="0" err="1"/>
              <a:t>axum</a:t>
            </a:r>
            <a:r>
              <a:rPr lang="en-NZ" sz="2800" dirty="0"/>
              <a:t> / </a:t>
            </a:r>
            <a:r>
              <a:rPr lang="en-NZ" sz="2800" dirty="0" err="1"/>
              <a:t>reqwest</a:t>
            </a:r>
            <a:endParaRPr lang="en-NZ" sz="2800" dirty="0"/>
          </a:p>
          <a:p>
            <a:pPr lvl="1"/>
            <a:r>
              <a:rPr lang="en-NZ" sz="2800" dirty="0"/>
              <a:t>Web application: yew / </a:t>
            </a:r>
            <a:r>
              <a:rPr lang="en-NZ" sz="2800" dirty="0" err="1"/>
              <a:t>leptos</a:t>
            </a:r>
            <a:r>
              <a:rPr lang="en-NZ" sz="2800" dirty="0"/>
              <a:t> / </a:t>
            </a:r>
            <a:r>
              <a:rPr lang="en-NZ" sz="2800" dirty="0" err="1"/>
              <a:t>dioxus</a:t>
            </a:r>
            <a:endParaRPr lang="en-NZ" sz="2800" dirty="0"/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55BB09A0-AD30-BCBF-2BE3-FCC51E95DF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95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Why haven’t you mentioned async yet?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7"/>
            <a:ext cx="7819292" cy="3629706"/>
          </a:xfrm>
        </p:spPr>
        <p:txBody>
          <a:bodyPr>
            <a:normAutofit/>
          </a:bodyPr>
          <a:lstStyle/>
          <a:p>
            <a:r>
              <a:rPr lang="en-NZ" sz="3200" dirty="0"/>
              <a:t>Rust async is… different</a:t>
            </a:r>
          </a:p>
          <a:p>
            <a:r>
              <a:rPr lang="en-NZ" sz="3200" dirty="0"/>
              <a:t>For good reasons</a:t>
            </a:r>
          </a:p>
          <a:p>
            <a:r>
              <a:rPr lang="en-NZ" sz="3200" dirty="0"/>
              <a:t>Lifetimes make async challenging</a:t>
            </a:r>
          </a:p>
          <a:p>
            <a:r>
              <a:rPr lang="en-NZ" sz="3200" dirty="0"/>
              <a:t>Expect to meet: </a:t>
            </a:r>
            <a:r>
              <a:rPr lang="en-NZ" sz="3200" dirty="0" err="1"/>
              <a:t>tokio</a:t>
            </a:r>
            <a:r>
              <a:rPr lang="en-NZ" sz="3200" dirty="0"/>
              <a:t> (async APIs and scheduling), #[async_trait]</a:t>
            </a:r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8FBE0218-1125-8E55-2988-8960666ED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532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Try it 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7"/>
            <a:ext cx="7819292" cy="3629706"/>
          </a:xfrm>
        </p:spPr>
        <p:txBody>
          <a:bodyPr>
            <a:normAutofit/>
          </a:bodyPr>
          <a:lstStyle/>
          <a:p>
            <a:r>
              <a:rPr lang="en-NZ" sz="3200" dirty="0"/>
              <a:t>Why is the learning curve steep?</a:t>
            </a:r>
          </a:p>
          <a:p>
            <a:r>
              <a:rPr lang="en-NZ" sz="3200" dirty="0"/>
              <a:t>What will you gain from climbing it?</a:t>
            </a:r>
          </a:p>
          <a:p>
            <a:r>
              <a:rPr lang="en-NZ" sz="3200" dirty="0"/>
              <a:t>“</a:t>
            </a:r>
            <a:r>
              <a:rPr lang="en-US" sz="3200" dirty="0"/>
              <a:t>A language that doesn’t affect the way you think about programming, is not worth knowing.” –Alan Perlis</a:t>
            </a:r>
          </a:p>
          <a:p>
            <a:endParaRPr lang="en-US" sz="3200" dirty="0"/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8FBE0218-1125-8E55-2988-8960666ED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008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" y="365125"/>
            <a:ext cx="4876800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" y="2547257"/>
            <a:ext cx="2933700" cy="36297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Z" sz="1600" dirty="0">
                <a:solidFill>
                  <a:schemeClr val="accent5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https://www.rust-lang.org/</a:t>
            </a:r>
            <a:endParaRPr lang="en-NZ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NZ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NZ" sz="1600" dirty="0">
                <a:solidFill>
                  <a:schemeClr val="bg1"/>
                </a:solidFill>
              </a:rPr>
              <a:t>ivan.towlson@fermyon.com</a:t>
            </a:r>
            <a:br>
              <a:rPr lang="en-NZ" sz="1600" dirty="0">
                <a:solidFill>
                  <a:schemeClr val="bg1"/>
                </a:solidFill>
              </a:rPr>
            </a:br>
            <a:r>
              <a:rPr lang="en-NZ" sz="1600" dirty="0">
                <a:solidFill>
                  <a:schemeClr val="bg1"/>
                </a:solidFill>
              </a:rPr>
              <a:t>@ppog_penguin@mastodon.nz</a:t>
            </a:r>
          </a:p>
          <a:p>
            <a:pPr marL="0" indent="0">
              <a:buNone/>
            </a:pPr>
            <a:endParaRPr lang="en-NZ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NZ" sz="1600" dirty="0">
                <a:solidFill>
                  <a:schemeClr val="bg1"/>
                </a:solidFill>
              </a:rPr>
              <a:t>(and if you want a </a:t>
            </a:r>
            <a:r>
              <a:rPr lang="en-NZ" sz="1600" b="1" dirty="0">
                <a:solidFill>
                  <a:schemeClr val="bg1"/>
                </a:solidFill>
              </a:rPr>
              <a:t>professional</a:t>
            </a:r>
            <a:r>
              <a:rPr lang="en-NZ" sz="1600" dirty="0">
                <a:solidFill>
                  <a:schemeClr val="bg1"/>
                </a:solidFill>
              </a:rPr>
              <a:t> Rust educator, look up Tim McNamara / @timclicks)</a:t>
            </a:r>
          </a:p>
          <a:p>
            <a:pPr marL="0" indent="0">
              <a:buNone/>
            </a:pPr>
            <a:endParaRPr lang="en-NZ" sz="2400" dirty="0">
              <a:solidFill>
                <a:schemeClr val="bg1"/>
              </a:solidFill>
            </a:endParaRPr>
          </a:p>
        </p:txBody>
      </p:sp>
      <p:pic>
        <p:nvPicPr>
          <p:cNvPr id="10" name="Picture 9" descr="A cat lying on a blanket&#10;&#10;Description automatically generated">
            <a:extLst>
              <a:ext uri="{FF2B5EF4-FFF2-40B4-BE49-F238E27FC236}">
                <a16:creationId xmlns:a16="http://schemas.microsoft.com/office/drawing/2014/main" id="{BED08C39-E6D5-8784-E6A6-726C460DD9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" t="152" r="-83" b="-152"/>
          <a:stretch/>
        </p:blipFill>
        <p:spPr>
          <a:xfrm>
            <a:off x="3132080" y="-5208"/>
            <a:ext cx="91361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585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D0D95B83-9E11-8D24-F336-0704E5F3CD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What is Rust, and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7"/>
            <a:ext cx="7819292" cy="3629706"/>
          </a:xfrm>
        </p:spPr>
        <p:txBody>
          <a:bodyPr>
            <a:normAutofit/>
          </a:bodyPr>
          <a:lstStyle/>
          <a:p>
            <a:r>
              <a:rPr lang="en-NZ" sz="3200" dirty="0"/>
              <a:t>Safety</a:t>
            </a:r>
          </a:p>
          <a:p>
            <a:r>
              <a:rPr lang="en-NZ" sz="3200" dirty="0"/>
              <a:t>Efficiency</a:t>
            </a:r>
          </a:p>
          <a:p>
            <a:r>
              <a:rPr lang="en-NZ" sz="3200" dirty="0"/>
              <a:t>Portability</a:t>
            </a:r>
          </a:p>
          <a:p>
            <a:r>
              <a:rPr lang="en-NZ" sz="3200" dirty="0"/>
              <a:t>Expressiveness</a:t>
            </a:r>
          </a:p>
        </p:txBody>
      </p:sp>
    </p:spTree>
    <p:extLst>
      <p:ext uri="{BB962C8B-B14F-4D97-AF65-F5344CB8AC3E}">
        <p14:creationId xmlns:p14="http://schemas.microsoft.com/office/powerpoint/2010/main" val="2979607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What is Rust like?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7"/>
            <a:ext cx="7819292" cy="4143104"/>
          </a:xfrm>
        </p:spPr>
        <p:txBody>
          <a:bodyPr>
            <a:normAutofit/>
          </a:bodyPr>
          <a:lstStyle/>
          <a:p>
            <a:r>
              <a:rPr lang="en-NZ" sz="3200" dirty="0"/>
              <a:t>Hybrid: imperative, object-oriented, functional</a:t>
            </a:r>
          </a:p>
          <a:p>
            <a:r>
              <a:rPr lang="en-NZ" sz="3200" dirty="0"/>
              <a:t>Strongly typed</a:t>
            </a:r>
          </a:p>
          <a:p>
            <a:r>
              <a:rPr lang="en-NZ" sz="3200" dirty="0"/>
              <a:t>Expression-oriented</a:t>
            </a:r>
          </a:p>
          <a:p>
            <a:r>
              <a:rPr lang="en-NZ" sz="3200" dirty="0"/>
              <a:t>Layered: core -&gt; </a:t>
            </a:r>
            <a:r>
              <a:rPr lang="en-NZ" sz="3200" dirty="0" err="1"/>
              <a:t>alloc</a:t>
            </a:r>
            <a:r>
              <a:rPr lang="en-NZ" sz="3200" dirty="0"/>
              <a:t> -&gt; </a:t>
            </a:r>
            <a:r>
              <a:rPr lang="en-NZ" sz="3200" dirty="0" err="1"/>
              <a:t>stdlib</a:t>
            </a:r>
            <a:r>
              <a:rPr lang="en-NZ" sz="3200" dirty="0"/>
              <a:t> -&gt; third party</a:t>
            </a:r>
          </a:p>
          <a:p>
            <a:r>
              <a:rPr lang="en-NZ" sz="3200" dirty="0"/>
              <a:t>Deterministic memory management</a:t>
            </a:r>
          </a:p>
          <a:p>
            <a:r>
              <a:rPr lang="en-NZ" sz="3200" dirty="0"/>
              <a:t>Friendly crab mascot</a:t>
            </a:r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D8C31779-1206-01E1-EA57-E4DC8F4908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  <p:pic>
        <p:nvPicPr>
          <p:cNvPr id="6" name="Picture 5" descr="A cartoon of an orange crab&#10;&#10;Description automatically generated">
            <a:extLst>
              <a:ext uri="{FF2B5EF4-FFF2-40B4-BE49-F238E27FC236}">
                <a16:creationId xmlns:a16="http://schemas.microsoft.com/office/drawing/2014/main" id="{E226FD54-44C0-C900-2CF2-86C3136FA7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154" y="5753734"/>
            <a:ext cx="936242" cy="62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24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Memory safety in a concurrent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7"/>
            <a:ext cx="7819292" cy="3629706"/>
          </a:xfrm>
        </p:spPr>
        <p:txBody>
          <a:bodyPr>
            <a:normAutofit/>
          </a:bodyPr>
          <a:lstStyle/>
          <a:p>
            <a:r>
              <a:rPr lang="en-NZ" sz="3200" dirty="0"/>
              <a:t>Immutable by default</a:t>
            </a:r>
          </a:p>
          <a:p>
            <a:r>
              <a:rPr lang="en-NZ" sz="3200" dirty="0"/>
              <a:t>Ownership as a first-class concept</a:t>
            </a:r>
          </a:p>
          <a:p>
            <a:r>
              <a:rPr lang="en-NZ" sz="3200" dirty="0"/>
              <a:t>Shared and exclusive borrows</a:t>
            </a:r>
          </a:p>
          <a:p>
            <a:r>
              <a:rPr lang="en-NZ" sz="3200" dirty="0"/>
              <a:t>Lifetimes as a first-class concept</a:t>
            </a:r>
          </a:p>
          <a:p>
            <a:r>
              <a:rPr lang="en-NZ" sz="3200" dirty="0"/>
              <a:t>Compile-time borrow checking</a:t>
            </a:r>
          </a:p>
          <a:p>
            <a:r>
              <a:rPr lang="en-NZ" sz="3200" dirty="0"/>
              <a:t>Unsafety</a:t>
            </a:r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D8C31779-1206-01E1-EA57-E4DC8F4908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743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Sharing and synchronising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7"/>
            <a:ext cx="7819292" cy="3629706"/>
          </a:xfrm>
        </p:spPr>
        <p:txBody>
          <a:bodyPr>
            <a:normAutofit/>
          </a:bodyPr>
          <a:lstStyle/>
          <a:p>
            <a:r>
              <a:rPr lang="en-NZ" sz="3200" dirty="0"/>
              <a:t>Immutable by default</a:t>
            </a:r>
          </a:p>
          <a:p>
            <a:r>
              <a:rPr lang="en-NZ" sz="3200" dirty="0"/>
              <a:t>Interior mutability: atomics, cells and guards</a:t>
            </a:r>
          </a:p>
          <a:p>
            <a:r>
              <a:rPr lang="en-NZ" sz="3200" dirty="0"/>
              <a:t>Shared-ownership containers</a:t>
            </a:r>
          </a:p>
          <a:p>
            <a:pPr lvl="1"/>
            <a:r>
              <a:rPr lang="en-NZ" sz="2800" dirty="0"/>
              <a:t>Expect to meet e.g. Arc&lt;</a:t>
            </a:r>
            <a:r>
              <a:rPr lang="en-NZ" sz="2800" dirty="0" err="1"/>
              <a:t>RwLock</a:t>
            </a:r>
            <a:r>
              <a:rPr lang="en-NZ" sz="2800" dirty="0"/>
              <a:t>&lt;T&gt;&gt;</a:t>
            </a:r>
          </a:p>
          <a:p>
            <a:r>
              <a:rPr lang="en-NZ" sz="3200" dirty="0"/>
              <a:t>Send and Sync</a:t>
            </a:r>
          </a:p>
          <a:p>
            <a:r>
              <a:rPr lang="en-NZ" sz="3200" dirty="0"/>
              <a:t>What Rust can’t save you from</a:t>
            </a:r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D8C31779-1206-01E1-EA57-E4DC8F4908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FE63E3-132C-17A6-B790-41A063F6525A}"/>
              </a:ext>
            </a:extLst>
          </p:cNvPr>
          <p:cNvSpPr txBox="1"/>
          <p:nvPr/>
        </p:nvSpPr>
        <p:spPr>
          <a:xfrm>
            <a:off x="3534508" y="6274276"/>
            <a:ext cx="7124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dirty="0"/>
              <a:t>Mara Bos, </a:t>
            </a:r>
            <a:r>
              <a:rPr lang="en-NZ" sz="1400" i="1" dirty="0"/>
              <a:t>Rust Atomics and Locks: Low-Level Concurrency in Rust</a:t>
            </a:r>
            <a:r>
              <a:rPr lang="en-NZ" sz="1400" dirty="0"/>
              <a:t>: https://marabos.nl/atomics/</a:t>
            </a:r>
          </a:p>
        </p:txBody>
      </p:sp>
    </p:spTree>
    <p:extLst>
      <p:ext uri="{BB962C8B-B14F-4D97-AF65-F5344CB8AC3E}">
        <p14:creationId xmlns:p14="http://schemas.microsoft.com/office/powerpoint/2010/main" val="4281040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845175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Memory management you don’t have to look 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7"/>
            <a:ext cx="7819292" cy="3629706"/>
          </a:xfrm>
        </p:spPr>
        <p:txBody>
          <a:bodyPr>
            <a:normAutofit/>
          </a:bodyPr>
          <a:lstStyle/>
          <a:p>
            <a:r>
              <a:rPr lang="en-NZ" sz="3200" dirty="0"/>
              <a:t>Scope and drop</a:t>
            </a:r>
          </a:p>
          <a:p>
            <a:pPr lvl="1"/>
            <a:r>
              <a:rPr lang="en-NZ" sz="2800" dirty="0"/>
              <a:t>RAII and discards: #[must_use]</a:t>
            </a:r>
          </a:p>
          <a:p>
            <a:r>
              <a:rPr lang="en-NZ" sz="3200" dirty="0"/>
              <a:t>Box</a:t>
            </a:r>
          </a:p>
          <a:p>
            <a:r>
              <a:rPr lang="en-NZ" sz="3200" dirty="0"/>
              <a:t>Recursive types</a:t>
            </a:r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D8C31779-1206-01E1-EA57-E4DC8F4908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42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Efficient polymorphism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7"/>
            <a:ext cx="7819292" cy="3629706"/>
          </a:xfrm>
        </p:spPr>
        <p:txBody>
          <a:bodyPr>
            <a:normAutofit/>
          </a:bodyPr>
          <a:lstStyle/>
          <a:p>
            <a:r>
              <a:rPr lang="en-NZ" sz="3200" dirty="0"/>
              <a:t>Traits</a:t>
            </a:r>
          </a:p>
          <a:p>
            <a:pPr lvl="1"/>
            <a:r>
              <a:rPr lang="en-NZ" sz="2800" dirty="0"/>
              <a:t>Expect to meet: Debug, Display, Clone, Default, </a:t>
            </a:r>
            <a:r>
              <a:rPr lang="en-NZ" sz="2800" dirty="0" err="1"/>
              <a:t>AsRef</a:t>
            </a:r>
            <a:r>
              <a:rPr lang="en-NZ" sz="2800" dirty="0"/>
              <a:t>, From/Into</a:t>
            </a:r>
          </a:p>
          <a:p>
            <a:r>
              <a:rPr lang="en-NZ" sz="3200" dirty="0"/>
              <a:t>Generics</a:t>
            </a:r>
          </a:p>
          <a:p>
            <a:pPr lvl="1"/>
            <a:r>
              <a:rPr lang="en-NZ" sz="2800" dirty="0"/>
              <a:t>Expect to meet: scary numbers of type params</a:t>
            </a:r>
          </a:p>
          <a:p>
            <a:r>
              <a:rPr lang="en-NZ" sz="3200" dirty="0" err="1"/>
              <a:t>impl</a:t>
            </a:r>
            <a:r>
              <a:rPr lang="en-NZ" sz="3200" dirty="0"/>
              <a:t> Trait vs Box&lt;</a:t>
            </a:r>
            <a:r>
              <a:rPr lang="en-NZ" sz="3200" dirty="0" err="1"/>
              <a:t>dyn</a:t>
            </a:r>
            <a:r>
              <a:rPr lang="en-NZ" sz="3200" dirty="0"/>
              <a:t> Trait&gt;</a:t>
            </a:r>
          </a:p>
          <a:p>
            <a:r>
              <a:rPr lang="en-NZ" sz="3200" dirty="0"/>
              <a:t>Return type polymorphism</a:t>
            </a:r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8FBE0218-1125-8E55-2988-8960666ED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547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Efficiency and expressiveness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7"/>
            <a:ext cx="7819292" cy="3629706"/>
          </a:xfrm>
        </p:spPr>
        <p:txBody>
          <a:bodyPr>
            <a:normAutofit/>
          </a:bodyPr>
          <a:lstStyle/>
          <a:p>
            <a:r>
              <a:rPr lang="en-NZ" sz="3200" dirty="0"/>
              <a:t>Express intent… but express it explicitly</a:t>
            </a:r>
          </a:p>
          <a:p>
            <a:pPr lvl="1"/>
            <a:r>
              <a:rPr lang="en-NZ" sz="2800" dirty="0"/>
              <a:t>Example: </a:t>
            </a:r>
            <a:r>
              <a:rPr lang="en-NZ" sz="2800" dirty="0" err="1"/>
              <a:t>iter</a:t>
            </a:r>
            <a:r>
              <a:rPr lang="en-NZ" sz="2800" dirty="0"/>
              <a:t>() / </a:t>
            </a:r>
            <a:r>
              <a:rPr lang="en-NZ" sz="2800" dirty="0" err="1"/>
              <a:t>iter_mut</a:t>
            </a:r>
            <a:r>
              <a:rPr lang="en-NZ" sz="2800" dirty="0"/>
              <a:t>() / </a:t>
            </a:r>
            <a:r>
              <a:rPr lang="en-NZ" sz="2800" dirty="0" err="1"/>
              <a:t>into_iter</a:t>
            </a:r>
            <a:r>
              <a:rPr lang="en-NZ" sz="2800" dirty="0"/>
              <a:t>()</a:t>
            </a:r>
          </a:p>
          <a:p>
            <a:r>
              <a:rPr lang="en-NZ" sz="3200" dirty="0"/>
              <a:t>Documentation can give the wrong impression</a:t>
            </a:r>
          </a:p>
          <a:p>
            <a:pPr lvl="1"/>
            <a:r>
              <a:rPr lang="en-NZ" sz="2800" dirty="0"/>
              <a:t>Example: </a:t>
            </a:r>
            <a:r>
              <a:rPr lang="en-NZ" sz="2800" dirty="0" err="1"/>
              <a:t>self.map</a:t>
            </a:r>
            <a:r>
              <a:rPr lang="en-NZ" sz="2800" dirty="0"/>
              <a:t>(f) -&gt; Map&lt;Self, F&gt;</a:t>
            </a:r>
          </a:p>
          <a:p>
            <a:r>
              <a:rPr lang="en-NZ" sz="3200" dirty="0"/>
              <a:t>How big is an Option?</a:t>
            </a:r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8FBE0218-1125-8E55-2988-8960666ED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138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4D9-8567-1CCF-A525-9BE6F6D4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4508" y="365125"/>
            <a:ext cx="7819292" cy="1325563"/>
          </a:xfrm>
        </p:spPr>
        <p:txBody>
          <a:bodyPr>
            <a:normAutofit/>
          </a:bodyPr>
          <a:lstStyle/>
          <a:p>
            <a:r>
              <a:rPr lang="en-NZ" sz="3200" b="1" dirty="0">
                <a:latin typeface="+mn-lt"/>
                <a:ea typeface="+mn-ea"/>
                <a:cs typeface="+mn-cs"/>
              </a:rPr>
              <a:t>Using macros to do your work for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3B655-4D0C-E271-4D25-DAE0177C8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4508" y="2547256"/>
            <a:ext cx="7819292" cy="4257404"/>
          </a:xfrm>
        </p:spPr>
        <p:txBody>
          <a:bodyPr>
            <a:normAutofit/>
          </a:bodyPr>
          <a:lstStyle/>
          <a:p>
            <a:r>
              <a:rPr lang="en-NZ" sz="3200" dirty="0"/>
              <a:t>Attribute-like macros</a:t>
            </a:r>
          </a:p>
          <a:p>
            <a:pPr lvl="1"/>
            <a:r>
              <a:rPr lang="en-NZ" sz="2800" dirty="0"/>
              <a:t>Expect to meet: #[derive], #[cfg], #[test]</a:t>
            </a:r>
          </a:p>
          <a:p>
            <a:r>
              <a:rPr lang="en-NZ" sz="3200" dirty="0"/>
              <a:t>Function-like macros</a:t>
            </a:r>
          </a:p>
          <a:p>
            <a:pPr lvl="1"/>
            <a:r>
              <a:rPr lang="en-NZ" sz="2800" dirty="0"/>
              <a:t>Expect to meet:</a:t>
            </a:r>
          </a:p>
          <a:p>
            <a:pPr lvl="2"/>
            <a:r>
              <a:rPr lang="en-NZ" sz="2400" dirty="0"/>
              <a:t>format!, </a:t>
            </a:r>
            <a:r>
              <a:rPr lang="en-NZ" sz="2400" dirty="0" err="1"/>
              <a:t>println</a:t>
            </a:r>
            <a:r>
              <a:rPr lang="en-NZ" sz="2400" dirty="0"/>
              <a:t>! (strings and outputs)</a:t>
            </a:r>
          </a:p>
          <a:p>
            <a:pPr lvl="2"/>
            <a:r>
              <a:rPr lang="en-NZ" sz="2400" dirty="0" err="1"/>
              <a:t>vec</a:t>
            </a:r>
            <a:r>
              <a:rPr lang="en-NZ" sz="2400" dirty="0"/>
              <a:t>! (literals)</a:t>
            </a:r>
          </a:p>
          <a:p>
            <a:pPr lvl="2"/>
            <a:r>
              <a:rPr lang="en-NZ" sz="2400" dirty="0"/>
              <a:t>matches! (patterns)</a:t>
            </a:r>
          </a:p>
          <a:p>
            <a:pPr lvl="2"/>
            <a:r>
              <a:rPr lang="en-NZ" sz="2400" dirty="0"/>
              <a:t>assert! (testing)</a:t>
            </a:r>
          </a:p>
        </p:txBody>
      </p:sp>
      <p:pic>
        <p:nvPicPr>
          <p:cNvPr id="4" name="Picture 3" descr="A cat on a tree branch&#10;&#10;Description automatically generated">
            <a:extLst>
              <a:ext uri="{FF2B5EF4-FFF2-40B4-BE49-F238E27FC236}">
                <a16:creationId xmlns:a16="http://schemas.microsoft.com/office/drawing/2014/main" id="{8FBE0218-1125-8E55-2988-8960666ED6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0" t="36861" r="26711" b="28568"/>
          <a:stretch/>
        </p:blipFill>
        <p:spPr>
          <a:xfrm rot="5400000">
            <a:off x="-1868170" y="1857751"/>
            <a:ext cx="6868419" cy="31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297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7261</TotalTime>
  <Words>533</Words>
  <Application>Microsoft Office PowerPoint</Application>
  <PresentationFormat>Widescreen</PresentationFormat>
  <Paragraphs>92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Learn Rust the Hobbes way</vt:lpstr>
      <vt:lpstr>What is Rust, and why?</vt:lpstr>
      <vt:lpstr>What is Rust like?</vt:lpstr>
      <vt:lpstr>Memory safety in a concurrent world</vt:lpstr>
      <vt:lpstr>Sharing and synchronising</vt:lpstr>
      <vt:lpstr>Memory management you don’t have to look at</vt:lpstr>
      <vt:lpstr>Efficient polymorphism</vt:lpstr>
      <vt:lpstr>Efficiency and expressiveness</vt:lpstr>
      <vt:lpstr>Using macros to do your work for you</vt:lpstr>
      <vt:lpstr>Dealing with errors</vt:lpstr>
      <vt:lpstr>Structure, packaging and distribution</vt:lpstr>
      <vt:lpstr>Finding your way around the ecosystem</vt:lpstr>
      <vt:lpstr>Why haven’t you mentioned async yet?</vt:lpstr>
      <vt:lpstr>Try it out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 Rust the Hobbes way</dc:title>
  <dc:creator>Ivan Towlson</dc:creator>
  <cp:lastModifiedBy>Ivan Towlson</cp:lastModifiedBy>
  <cp:revision>3</cp:revision>
  <dcterms:created xsi:type="dcterms:W3CDTF">2023-04-11T22:16:18Z</dcterms:created>
  <dcterms:modified xsi:type="dcterms:W3CDTF">2024-04-11T22:21:30Z</dcterms:modified>
</cp:coreProperties>
</file>

<file path=docProps/thumbnail.jpeg>
</file>